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62" r:id="rId3"/>
    <p:sldId id="269" r:id="rId4"/>
    <p:sldId id="358" r:id="rId5"/>
    <p:sldId id="359" r:id="rId6"/>
    <p:sldId id="373" r:id="rId7"/>
    <p:sldId id="356" r:id="rId8"/>
    <p:sldId id="364" r:id="rId9"/>
    <p:sldId id="361" r:id="rId10"/>
    <p:sldId id="365" r:id="rId11"/>
    <p:sldId id="367" r:id="rId12"/>
    <p:sldId id="366" r:id="rId13"/>
    <p:sldId id="360" r:id="rId14"/>
    <p:sldId id="362" r:id="rId15"/>
    <p:sldId id="363" r:id="rId16"/>
    <p:sldId id="368" r:id="rId17"/>
    <p:sldId id="370" r:id="rId18"/>
    <p:sldId id="277" r:id="rId19"/>
    <p:sldId id="369" r:id="rId20"/>
    <p:sldId id="371" r:id="rId21"/>
    <p:sldId id="372" r:id="rId22"/>
    <p:sldId id="280" r:id="rId23"/>
    <p:sldId id="35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3D25F87-8344-E74E-9637-0AE20D89C531}">
          <p14:sldIdLst>
            <p14:sldId id="256"/>
            <p14:sldId id="262"/>
          </p14:sldIdLst>
        </p14:section>
        <p14:section name="Hyponatremia" id="{C00F6989-FE9E-0147-B8D0-CEAF63E6D489}">
          <p14:sldIdLst>
            <p14:sldId id="269"/>
            <p14:sldId id="358"/>
            <p14:sldId id="359"/>
            <p14:sldId id="373"/>
            <p14:sldId id="356"/>
            <p14:sldId id="364"/>
            <p14:sldId id="361"/>
            <p14:sldId id="365"/>
            <p14:sldId id="367"/>
            <p14:sldId id="366"/>
            <p14:sldId id="360"/>
            <p14:sldId id="362"/>
            <p14:sldId id="363"/>
            <p14:sldId id="368"/>
            <p14:sldId id="370"/>
            <p14:sldId id="277"/>
            <p14:sldId id="369"/>
            <p14:sldId id="371"/>
            <p14:sldId id="372"/>
            <p14:sldId id="280"/>
            <p14:sldId id="3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88"/>
    <p:restoredTop sz="84286"/>
  </p:normalViewPr>
  <p:slideViewPr>
    <p:cSldViewPr snapToGrid="0" snapToObjects="1">
      <p:cViewPr varScale="1">
        <p:scale>
          <a:sx n="107" d="100"/>
          <a:sy n="107" d="100"/>
        </p:scale>
        <p:origin x="60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0DA00-4EE4-9543-BB0B-7E8A288BCDA9}" type="datetimeFigureOut">
              <a:rPr lang="en-US" smtClean="0"/>
              <a:t>8/27/24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9A6DD-2B53-7649-9CF8-1432427E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61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3999276/?dopt=Abstrac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nnalsofintensivecare.springeropen.com/articles/10.1186/s13613-022-01024-6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ouchcalc.com/calculators/adrogu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</a:t>
            </a:r>
          </a:p>
          <a:p>
            <a:endParaRPr lang="en-US" dirty="0"/>
          </a:p>
          <a:p>
            <a:r>
              <a:rPr lang="en-US" dirty="0"/>
              <a:t>Karl point: is the congestion thing really a problem? Say you turn on ADH but give a diuretic… will your urine output actually change, and would it matter [</a:t>
            </a:r>
            <a:r>
              <a:rPr lang="en-US" dirty="0" err="1"/>
              <a:t>ie</a:t>
            </a:r>
            <a:r>
              <a:rPr lang="en-US" dirty="0"/>
              <a:t>. would natriuresis change?] – is there any data on what the usual ADH strategy is? </a:t>
            </a:r>
          </a:p>
          <a:p>
            <a:endParaRPr lang="en-US" dirty="0"/>
          </a:p>
          <a:p>
            <a:r>
              <a:rPr lang="en-US" dirty="0"/>
              <a:t>Meme:  The overall insight is that SIADH is predictable to treat…. And often quite simple once the diagnosis is made. Thus: </a:t>
            </a:r>
          </a:p>
          <a:p>
            <a:endParaRPr lang="en-US" dirty="0"/>
          </a:p>
          <a:p>
            <a:r>
              <a:rPr lang="en-US" dirty="0"/>
              <a:t>So, what you are essentially doing is replacing an unpredictable-to-treat etiology with a predictable one.</a:t>
            </a:r>
          </a:p>
          <a:p>
            <a:endParaRPr lang="en-US" dirty="0"/>
          </a:p>
          <a:p>
            <a:r>
              <a:rPr lang="en-US" dirty="0"/>
              <a:t>Meme:</a:t>
            </a:r>
          </a:p>
          <a:p>
            <a:r>
              <a:rPr lang="en-US" dirty="0"/>
              <a:t>Step 1: cause SIADH</a:t>
            </a:r>
          </a:p>
          <a:p>
            <a:r>
              <a:rPr lang="en-US" dirty="0"/>
              <a:t>Step 2: treat the SIADH you caused. </a:t>
            </a:r>
          </a:p>
          <a:p>
            <a:r>
              <a:rPr lang="en-US" dirty="0"/>
              <a:t>Step 3: Profit.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 other resources to review and add: 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https://pubmed.ncbi.nlm.nih.gov/33999276/?dopt=Abstract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https://annalsofintensivecare.springeropen.com/articles/10.1186/s13613-022-01024-6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A6DD-2B53-7649-9CF8-1432427E85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61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A6DD-2B53-7649-9CF8-1432427E85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96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A6DD-2B53-7649-9CF8-1432427E85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29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A6DD-2B53-7649-9CF8-1432427E85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63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Caveats: </a:t>
            </a:r>
            <a:r>
              <a:rPr lang="en-US" dirty="0" err="1"/>
              <a:t>KCl</a:t>
            </a:r>
            <a:r>
              <a:rPr lang="en-US" dirty="0"/>
              <a:t> needs to be counted; as do medications (don’t put in D5w); restrict oral intake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A6DD-2B53-7649-9CF8-1432427E85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92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A6DD-2B53-7649-9CF8-1432427E85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64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Mean Na 125</a:t>
            </a:r>
          </a:p>
          <a:p>
            <a:r>
              <a:rPr lang="en-US" dirty="0"/>
              <a:t>Change &gt; 8 mmol/d in 17.7%</a:t>
            </a:r>
          </a:p>
          <a:p>
            <a:r>
              <a:rPr lang="en-US" dirty="0"/>
              <a:t>30% got CT, 6.6% got MRI</a:t>
            </a:r>
          </a:p>
          <a:p>
            <a:r>
              <a:rPr lang="en-US" dirty="0"/>
              <a:t>9 total cases</a:t>
            </a:r>
          </a:p>
          <a:p>
            <a:r>
              <a:rPr lang="en-US" dirty="0"/>
              <a:t>0.3% of those &lt; 120 had ODS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NEJM evidence paper interpretation: </a:t>
            </a:r>
          </a:p>
          <a:p>
            <a:r>
              <a:rPr lang="en-US" dirty="0"/>
              <a:t>- clarify: issues around ascertainment of the outcome may limit the strength of what can be drawn from this… if you do a quasi-sensitivity analysis with the % missed by the scans, there might still be a lot of these. </a:t>
            </a:r>
          </a:p>
          <a:p>
            <a:r>
              <a:rPr lang="en-US" dirty="0"/>
              <a:t>---</a:t>
            </a:r>
            <a:r>
              <a:rPr lang="en-US" dirty="0">
                <a:sym typeface="Wingdings" pitchFamily="2" charset="2"/>
              </a:rPr>
              <a:t> also, look more into the issue of ascertainment and timeline. 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Symptoms delayed up to  2 weeks; 2/3 are (mostly) self resolving. 	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A6DD-2B53-7649-9CF8-1432427E85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96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- delve more into the predictors of who might be at high risk and how that ought to inform your approach </a:t>
            </a:r>
            <a:r>
              <a:rPr lang="en-US" dirty="0">
                <a:sym typeface="Wingdings" pitchFamily="2" charset="2"/>
              </a:rPr>
              <a:t> make this a main </a:t>
            </a:r>
            <a:r>
              <a:rPr lang="en-US" dirty="0" err="1">
                <a:sym typeface="Wingdings" pitchFamily="2" charset="2"/>
              </a:rPr>
              <a:t>takeaweay</a:t>
            </a:r>
            <a:r>
              <a:rPr lang="en-US" dirty="0">
                <a:sym typeface="Wingdings" pitchFamily="2" charset="2"/>
              </a:rPr>
              <a:t> – who is at high risk?</a:t>
            </a:r>
            <a:r>
              <a:rPr lang="en-US" dirty="0"/>
              <a:t> folks who have the most GFR, lowest Na…. </a:t>
            </a:r>
            <a:r>
              <a:rPr lang="en-US" dirty="0" err="1"/>
              <a:t>Etoh</a:t>
            </a:r>
            <a:r>
              <a:rPr lang="en-US" dirty="0"/>
              <a:t>/nutrition?</a:t>
            </a:r>
            <a:r>
              <a:rPr lang="en-US" dirty="0">
                <a:sym typeface="Wingdings" pitchFamily="2" charset="2"/>
              </a:rPr>
              <a:t> these are likely the ones to focus on the most.</a:t>
            </a:r>
            <a:endParaRPr lang="en-US" dirty="0"/>
          </a:p>
          <a:p>
            <a:endParaRPr lang="en-US" dirty="0"/>
          </a:p>
          <a:p>
            <a:r>
              <a:rPr lang="en-US" dirty="0"/>
              <a:t>Paine point: considering how rare this outcome is – both imagine how difficult it is to study, and how difficult it would be to show a benefit… [as in, even rare harms to a DDAVP clamp strategy might </a:t>
            </a:r>
            <a:r>
              <a:rPr lang="en-US" dirty="0" err="1"/>
              <a:t>outweight</a:t>
            </a:r>
            <a:r>
              <a:rPr lang="en-US" dirty="0"/>
              <a:t> the benefit in avoidance of over-correction]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A6DD-2B53-7649-9CF8-1432427E85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32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A6DD-2B53-7649-9CF8-1432427E85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79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A6DD-2B53-7649-9CF8-1432427E85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7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A6DD-2B53-7649-9CF8-1432427E85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23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Math: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A6DD-2B53-7649-9CF8-1432427E85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99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Urine </a:t>
            </a:r>
            <a:r>
              <a:rPr lang="en-US" dirty="0" err="1"/>
              <a:t>osm</a:t>
            </a:r>
            <a:r>
              <a:rPr lang="en-US" dirty="0"/>
              <a:t> 100 = 6L, 200 = 3L, 400 = 1.5L</a:t>
            </a:r>
          </a:p>
          <a:p>
            <a:r>
              <a:rPr lang="en-US" dirty="0"/>
              <a:t>2x solute intake = 24L, 1/2x solute intake = 6L</a:t>
            </a:r>
          </a:p>
          <a:p>
            <a:r>
              <a:rPr lang="en-US" dirty="0"/>
              <a:t>2x solute + </a:t>
            </a:r>
            <a:r>
              <a:rPr lang="en-US" dirty="0" err="1"/>
              <a:t>osm</a:t>
            </a:r>
            <a:r>
              <a:rPr lang="en-US" dirty="0"/>
              <a:t> 100 = no change; and ½ = 3L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A6DD-2B53-7649-9CF8-1432427E85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81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Oxytocin &amp; vasopressin – gene 20, duplication</a:t>
            </a:r>
          </a:p>
          <a:p>
            <a:r>
              <a:rPr lang="en-US" dirty="0"/>
              <a:t>https://</a:t>
            </a:r>
            <a:r>
              <a:rPr lang="en-US" dirty="0" err="1"/>
              <a:t>t.co</a:t>
            </a:r>
            <a:r>
              <a:rPr lang="en-US" dirty="0"/>
              <a:t>/</a:t>
            </a:r>
            <a:r>
              <a:rPr lang="en-US" dirty="0" err="1"/>
              <a:t>RKEGgToFLz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Then – when </a:t>
            </a:r>
            <a:r>
              <a:rPr lang="en-US" dirty="0" err="1"/>
              <a:t>amphibeans</a:t>
            </a:r>
            <a:r>
              <a:rPr lang="en-US" dirty="0"/>
              <a:t> evolved to land = needed osmoregulation. Urothelium became sensitive to ADH</a:t>
            </a:r>
          </a:p>
          <a:p>
            <a:r>
              <a:rPr lang="en-US" dirty="0"/>
              <a:t>https://</a:t>
            </a:r>
            <a:r>
              <a:rPr lang="en-US" dirty="0" err="1"/>
              <a:t>t.co</a:t>
            </a:r>
            <a:r>
              <a:rPr lang="en-US" dirty="0"/>
              <a:t>/0MlbEpWUMt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Evolutionary point is to say: if you’re losing so much volume that you’re </a:t>
            </a:r>
            <a:r>
              <a:rPr lang="en-US" dirty="0" err="1"/>
              <a:t>underperfusing</a:t>
            </a:r>
            <a:r>
              <a:rPr lang="en-US" dirty="0"/>
              <a:t> your kidneys - you’ll sacrifice tonicity for any attempt at volume restoration. Kidneys protect their own.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A6DD-2B53-7649-9CF8-1432427E85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65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twitter.com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COREIMpodcast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/status/1552252666486693891?s=20&amp;t=FY4wH6UpeCJDE8T_i_sQYA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Addison’s disease just looks like SIADH because actually the kidneys just can’t reabsorb the sodium (so the ADH might be physiologic, but the Na wasting isn’t)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A6DD-2B53-7649-9CF8-1432427E85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47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A6DD-2B53-7649-9CF8-1432427E85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82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50595C"/>
                </a:solidFill>
                <a:effectLst/>
                <a:latin typeface="Helvetica Neue" panose="02000503000000020004" pitchFamily="2" charset="0"/>
              </a:rPr>
              <a:t>(</a:t>
            </a:r>
            <a:r>
              <a:rPr lang="en-US" b="0" i="0" u="none" strike="noStrike" dirty="0">
                <a:solidFill>
                  <a:srgbClr val="0078BF"/>
                </a:solidFill>
                <a:effectLst/>
                <a:latin typeface="Helvetica Neue" panose="02000503000000020004" pitchFamily="2" charset="0"/>
                <a:hlinkClick r:id="rId3"/>
              </a:rPr>
              <a:t>http://touchcalc.com/calculators/adrogue</a:t>
            </a:r>
            <a:r>
              <a:rPr lang="en-US" b="0" i="0" dirty="0">
                <a:solidFill>
                  <a:srgbClr val="50595C"/>
                </a:solidFill>
                <a:effectLst/>
                <a:latin typeface="Helvetica Neue" panose="02000503000000020004" pitchFamily="2" charset="0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A6DD-2B53-7649-9CF8-1432427E85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23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59A6DD-2B53-7649-9CF8-1432427E85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40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9F9F0-49B6-29D9-B218-5858776DD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FDEE15-D7FE-B7C1-A2D5-F88F14608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BAC5E-C2D3-ED69-E785-EC8F938B1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DA2C-8FA3-7E44-B6DC-F23BEF061625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197E7-67A7-090D-16BC-017035C4A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33719-D6D2-1EB1-18CE-914BA279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6175-0259-1D42-8BD6-C3740FC2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42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EC831-AB45-DB5E-2AE6-899B70D0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B3322-0D8D-71AF-4290-193E7FAFC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EDBF3-D72F-3D97-58E0-02E67D34D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DA2C-8FA3-7E44-B6DC-F23BEF061625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70DA3-1808-7ABA-38E7-C3ABE28BB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5C981-4B3C-FBA6-540A-06C1F662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6175-0259-1D42-8BD6-C3740FC2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8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1EA9A7-A03B-36D6-24B9-BD024BBDA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81E110-EA33-F34D-BDD6-B42E7B596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EB4AA-5901-E329-DDA9-AD7D89E8A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DA2C-8FA3-7E44-B6DC-F23BEF061625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69EAA-9667-E023-A338-A206B80FA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101B2-72C6-EA72-5D8A-F8DA06D43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6175-0259-1D42-8BD6-C3740FC2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7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33460-0FFD-924B-E5FB-F72A8D9C8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2FDE0-BBE9-AE05-11FE-8BC5257A3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FDE30-65FC-37BB-FE9C-89BC9FF1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DA2C-8FA3-7E44-B6DC-F23BEF061625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A765E-1AC4-F044-3CDD-24AE7CF45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7EB97-180C-3558-D820-D929361DD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6175-0259-1D42-8BD6-C3740FC2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7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84DBC-F777-02FD-8E9A-82719F9BE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AD06B-BE01-4B96-C712-90CE5E0A9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C276F-C18B-D2E1-35CF-2BBA61313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DA2C-8FA3-7E44-B6DC-F23BEF061625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F8D44-6C84-501B-9440-CBEEE2A71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A7E45-745C-684F-2BB5-8151DD9D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6175-0259-1D42-8BD6-C3740FC2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7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85062-0D39-7B9A-0347-B5C7D45F8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99367-178C-D329-FEE8-27546780C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6D141-9885-20C1-4FF6-94BA1D993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594D9-2138-2D5B-90A3-AABCE4927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DA2C-8FA3-7E44-B6DC-F23BEF061625}" type="datetimeFigureOut">
              <a:rPr lang="en-US" smtClean="0"/>
              <a:t>8/27/24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DD10F-D34B-55F8-9C70-F72E0B0BE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A60D7-7897-F80C-C833-6E2A93D7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6175-0259-1D42-8BD6-C3740FC2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2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D5340-1871-DBB6-4C2D-5A354D365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715CE-614B-7E60-C8A9-837A19A7C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472E1-F9FA-D0B3-F541-30918B778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F98EFF-36C9-CC3A-FAFF-AE9B0EAE6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699C63-5167-57C9-BFB5-A0723DD20E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109787-AFFB-FD42-06BE-E2B965697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DA2C-8FA3-7E44-B6DC-F23BEF061625}" type="datetimeFigureOut">
              <a:rPr lang="en-US" smtClean="0"/>
              <a:t>8/27/24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43D332-8753-375E-5140-95CFD3F8E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565A-0195-A326-EDFA-6DB2D8F02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6175-0259-1D42-8BD6-C3740FC2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9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94C21-925D-7CEA-296B-AA9158E4B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2A1524-B22C-4425-9704-7D888D14A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DA2C-8FA3-7E44-B6DC-F23BEF061625}" type="datetimeFigureOut">
              <a:rPr lang="en-US" smtClean="0"/>
              <a:t>8/27/24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ED34E2-30E0-12AC-6580-3C58E9D46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14E1A-C5A1-6115-776C-A2724A01E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6175-0259-1D42-8BD6-C3740FC2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4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E07ED8-9A4B-8C19-A0FC-2E3883234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DA2C-8FA3-7E44-B6DC-F23BEF061625}" type="datetimeFigureOut">
              <a:rPr lang="en-US" smtClean="0"/>
              <a:t>8/27/24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DCEFC6-A99B-6AE5-7C38-19B08C297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44749-DB83-6B35-B345-AD8001421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6175-0259-1D42-8BD6-C3740FC2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8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A19B-AF4A-904A-8381-8176F1E21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4DC37-290E-0DE4-C071-1E59AEFA2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71844-BDF5-DB8D-6353-54E923682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1086F-5CAF-B232-4A32-5855CF2F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DA2C-8FA3-7E44-B6DC-F23BEF061625}" type="datetimeFigureOut">
              <a:rPr lang="en-US" smtClean="0"/>
              <a:t>8/27/24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7B7C3-C37E-922E-7DDD-712D879BE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C3E14-D929-EAC4-E243-22CA88547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6175-0259-1D42-8BD6-C3740FC2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7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CFB57-C8A2-D0B7-2843-28AE0F8DB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71B681-FB3E-46E5-8A48-C63B528EDB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F8FE0-117B-EFAA-EAC1-4A0BFAD0E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A4E00-9AB2-BF4A-11B9-B812A5318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2DA2C-8FA3-7E44-B6DC-F23BEF061625}" type="datetimeFigureOut">
              <a:rPr lang="en-US" smtClean="0"/>
              <a:t>8/27/24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0EDC7-6B18-7378-5411-18F5C1DB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06005-CF55-F9F4-1ABF-9A45116F8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6175-0259-1D42-8BD6-C3740FC2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15522F-1AEC-338F-A62C-914B54AB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3DA30-4122-319C-A28C-878C2D78E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10C80-FD01-BAE6-A62A-3E3EE77535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2DA2C-8FA3-7E44-B6DC-F23BEF061625}" type="datetimeFigureOut">
              <a:rPr lang="en-US" smtClean="0"/>
              <a:t>8/27/24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53EE6-BABD-8709-79E5-E50F9E9B1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D4B43-5E17-0BC0-634A-2201346FF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B6175-0259-1D42-8BD6-C3740FC2C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4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reimpodcast.com/2021/02/10/5-pearls-on-hyponatremia-episode-1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16/j.amjmed.2015.04.04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FDD36-3981-F44A-31E5-6ED73750EA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Hyponatremia 501: </a:t>
            </a:r>
            <a:br>
              <a:rPr lang="en-US" dirty="0"/>
            </a:br>
            <a:r>
              <a:rPr lang="en-US" dirty="0"/>
              <a:t>DDAVP CLAMP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31FB5-18A4-D875-C410-92BD1C2F82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Brian Locke, MD MSc</a:t>
            </a:r>
          </a:p>
          <a:p>
            <a:r>
              <a:rPr lang="en-US" dirty="0"/>
              <a:t>Intermountain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1984706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7E8D9-1F98-856E-7741-F21D38B15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 the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ED9E6-68D5-AFB7-58D3-881EFC76F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7152" cy="4351338"/>
          </a:xfrm>
        </p:spPr>
        <p:txBody>
          <a:bodyPr/>
          <a:lstStyle/>
          <a:p>
            <a:r>
              <a:rPr lang="en-US" dirty="0"/>
              <a:t>A patient comes in with a Na of 120 and receives  1L of NS. What’s on the DDx if: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EEC6FB0-A12C-E4D7-F7D6-C336645E2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553079"/>
              </p:ext>
            </p:extLst>
          </p:nvPr>
        </p:nvGraphicFramePr>
        <p:xfrm>
          <a:off x="550928" y="3231529"/>
          <a:ext cx="10802872" cy="25187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0718">
                  <a:extLst>
                    <a:ext uri="{9D8B030D-6E8A-4147-A177-3AD203B41FA5}">
                      <a16:colId xmlns:a16="http://schemas.microsoft.com/office/drawing/2014/main" val="4238787890"/>
                    </a:ext>
                  </a:extLst>
                </a:gridCol>
                <a:gridCol w="2700718">
                  <a:extLst>
                    <a:ext uri="{9D8B030D-6E8A-4147-A177-3AD203B41FA5}">
                      <a16:colId xmlns:a16="http://schemas.microsoft.com/office/drawing/2014/main" val="3763104436"/>
                    </a:ext>
                  </a:extLst>
                </a:gridCol>
                <a:gridCol w="2700718">
                  <a:extLst>
                    <a:ext uri="{9D8B030D-6E8A-4147-A177-3AD203B41FA5}">
                      <a16:colId xmlns:a16="http://schemas.microsoft.com/office/drawing/2014/main" val="2714000618"/>
                    </a:ext>
                  </a:extLst>
                </a:gridCol>
                <a:gridCol w="2700718">
                  <a:extLst>
                    <a:ext uri="{9D8B030D-6E8A-4147-A177-3AD203B41FA5}">
                      <a16:colId xmlns:a16="http://schemas.microsoft.com/office/drawing/2014/main" val="3337730842"/>
                    </a:ext>
                  </a:extLst>
                </a:gridCol>
              </a:tblGrid>
              <a:tr h="781354">
                <a:tc>
                  <a:txBody>
                    <a:bodyPr/>
                    <a:lstStyle/>
                    <a:p>
                      <a:r>
                        <a:rPr lang="en-US" dirty="0"/>
                        <a:t>UOP 300/</a:t>
                      </a:r>
                      <a:r>
                        <a:rPr lang="en-US" dirty="0" err="1"/>
                        <a:t>hr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/>
                        <a:t>Na rockets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UOP 50/</a:t>
                      </a:r>
                      <a:r>
                        <a:rPr lang="en-US" dirty="0" err="1"/>
                        <a:t>hr</a:t>
                      </a:r>
                      <a:endParaRPr lang="en-US" dirty="0"/>
                    </a:p>
                    <a:p>
                      <a:r>
                        <a:rPr lang="en-US" dirty="0"/>
                        <a:t>Na jumps by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UOP 50/</a:t>
                      </a:r>
                      <a:r>
                        <a:rPr lang="en-US" dirty="0" err="1"/>
                        <a:t>hr</a:t>
                      </a:r>
                      <a:endParaRPr lang="en-US" dirty="0"/>
                    </a:p>
                    <a:p>
                      <a:r>
                        <a:rPr lang="en-US" dirty="0"/>
                        <a:t>Na doesn’t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UOP 50/</a:t>
                      </a:r>
                      <a:r>
                        <a:rPr lang="en-US" dirty="0" err="1"/>
                        <a:t>hr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/>
                        <a:t>Na drops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774741"/>
                  </a:ext>
                </a:extLst>
              </a:tr>
              <a:tr h="78135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Polydipsia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Tea &amp; Toast / Beer Potomania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Hypovolemia [</a:t>
                      </a:r>
                      <a:r>
                        <a:rPr lang="en-US" dirty="0" err="1"/>
                        <a:t>adh</a:t>
                      </a:r>
                      <a:r>
                        <a:rPr lang="en-US" dirty="0"/>
                        <a:t> turned off]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Kidneys don’t work good (+/- any of left column)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ADH still present: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SIADH (min </a:t>
                      </a:r>
                      <a:r>
                        <a:rPr lang="en-US" dirty="0" err="1"/>
                        <a:t>u_osm</a:t>
                      </a:r>
                      <a:r>
                        <a:rPr lang="en-US" dirty="0"/>
                        <a:t> ~300)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Cardiorenal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Hepatorenal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[</a:t>
                      </a:r>
                      <a:r>
                        <a:rPr lang="en-US" dirty="0" err="1"/>
                        <a:t>hypovol</a:t>
                      </a:r>
                      <a:r>
                        <a:rPr lang="en-US" dirty="0"/>
                        <a:t> insufficient]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SIADH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3675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4A56CE3-6C4A-0AF3-D18A-DAE0203F9F9B}"/>
              </a:ext>
            </a:extLst>
          </p:cNvPr>
          <p:cNvSpPr txBox="1"/>
          <p:nvPr/>
        </p:nvSpPr>
        <p:spPr>
          <a:xfrm>
            <a:off x="7932313" y="497252"/>
            <a:ext cx="34214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Options: </a:t>
            </a:r>
          </a:p>
          <a:p>
            <a:r>
              <a:rPr lang="en-US" dirty="0"/>
              <a:t>Polydipsia</a:t>
            </a:r>
          </a:p>
          <a:p>
            <a:r>
              <a:rPr lang="en-US" dirty="0"/>
              <a:t>Tea &amp; Toast / Beer Potomania Kidneys that don’t work good</a:t>
            </a:r>
          </a:p>
          <a:p>
            <a:r>
              <a:rPr lang="en-US" dirty="0"/>
              <a:t>Cardiorenal</a:t>
            </a:r>
          </a:p>
          <a:p>
            <a:r>
              <a:rPr lang="en-US" dirty="0"/>
              <a:t>Hepatorenal </a:t>
            </a:r>
          </a:p>
          <a:p>
            <a:r>
              <a:rPr lang="en-US" dirty="0"/>
              <a:t>Hypovolemia </a:t>
            </a:r>
          </a:p>
          <a:p>
            <a:r>
              <a:rPr lang="en-US" dirty="0"/>
              <a:t>SIADH</a:t>
            </a:r>
          </a:p>
        </p:txBody>
      </p:sp>
    </p:spTree>
    <p:extLst>
      <p:ext uri="{BB962C8B-B14F-4D97-AF65-F5344CB8AC3E}">
        <p14:creationId xmlns:p14="http://schemas.microsoft.com/office/powerpoint/2010/main" val="3932431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EDB96-4C38-8725-AB06-BB81ED978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SIADH treatment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1D235-2B7C-905C-56E5-2B8D4BF38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Less ADH = low min </a:t>
            </a:r>
            <a:r>
              <a:rPr lang="en-US" dirty="0" err="1"/>
              <a:t>osm</a:t>
            </a:r>
            <a:r>
              <a:rPr lang="en-US" dirty="0"/>
              <a:t>. More ADH = higher min </a:t>
            </a:r>
            <a:r>
              <a:rPr lang="en-US" dirty="0" err="1"/>
              <a:t>osm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r>
              <a:rPr lang="en-US" dirty="0"/>
              <a:t>What is the maximum intake if (normal = 12L max, 50 </a:t>
            </a:r>
            <a:r>
              <a:rPr lang="en-US" dirty="0" err="1"/>
              <a:t>mOsm</a:t>
            </a:r>
            <a:r>
              <a:rPr lang="en-US" dirty="0"/>
              <a:t> min urine </a:t>
            </a:r>
            <a:r>
              <a:rPr lang="en-US" dirty="0" err="1"/>
              <a:t>osm</a:t>
            </a:r>
            <a:r>
              <a:rPr lang="en-US" dirty="0"/>
              <a:t>): </a:t>
            </a:r>
          </a:p>
          <a:p>
            <a:pPr lvl="1"/>
            <a:r>
              <a:rPr lang="en-US" dirty="0"/>
              <a:t>*Minimum urine </a:t>
            </a:r>
            <a:r>
              <a:rPr lang="en-US" dirty="0" err="1"/>
              <a:t>osm</a:t>
            </a:r>
            <a:r>
              <a:rPr lang="en-US" dirty="0"/>
              <a:t> increases to 100? 200? 400?</a:t>
            </a:r>
          </a:p>
          <a:p>
            <a:pPr lvl="2"/>
            <a:r>
              <a:rPr lang="en-US" dirty="0"/>
              <a:t>6L, 3L, 1.5L </a:t>
            </a:r>
          </a:p>
          <a:p>
            <a:pPr lvl="1"/>
            <a:r>
              <a:rPr lang="en-US" dirty="0"/>
              <a:t>**Solute intake doubles? Solute intake halves? </a:t>
            </a:r>
          </a:p>
          <a:p>
            <a:pPr lvl="2"/>
            <a:r>
              <a:rPr lang="en-US" dirty="0"/>
              <a:t>2x (24L), 1/2x (6L)</a:t>
            </a:r>
          </a:p>
          <a:p>
            <a:r>
              <a:rPr lang="en-US" dirty="0"/>
              <a:t>What are the two ways to treat SIADH?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A49517-6437-899F-AB6A-CD38BE8C8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623" y="4085927"/>
            <a:ext cx="4792014" cy="240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30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28F5B-742F-B0EF-B2BB-3B662647E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Giving DDAVP (ADH)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E87BF-DE1C-7FB9-03CD-FCA035B21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Why? </a:t>
            </a:r>
          </a:p>
          <a:p>
            <a:pPr lvl="1"/>
            <a:r>
              <a:rPr lang="en-US" dirty="0"/>
              <a:t>Cause SIADH = can’t overcorrect. </a:t>
            </a:r>
          </a:p>
          <a:p>
            <a:pPr lvl="1"/>
            <a:r>
              <a:rPr lang="en-US" dirty="0"/>
              <a:t>Then treat SIADH by either fluid restricting, giving solute, or both.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ALL the risk of over-correction comes from solute being given when ADH is low (= body can now dump free water at </a:t>
            </a:r>
            <a:r>
              <a:rPr lang="en-US" dirty="0" err="1"/>
              <a:t>U_osm</a:t>
            </a:r>
            <a:r>
              <a:rPr lang="en-US" dirty="0"/>
              <a:t> 50 </a:t>
            </a:r>
            <a:r>
              <a:rPr lang="en-US" dirty="0" err="1"/>
              <a:t>osm</a:t>
            </a:r>
            <a:r>
              <a:rPr lang="en-US" dirty="0"/>
              <a:t>/L) </a:t>
            </a:r>
          </a:p>
          <a:p>
            <a:pPr lvl="1"/>
            <a:r>
              <a:rPr lang="en-US" dirty="0" err="1"/>
              <a:t>Adrogue-Madias</a:t>
            </a:r>
            <a:r>
              <a:rPr lang="en-US" dirty="0"/>
              <a:t> equation: </a:t>
            </a:r>
            <a:r>
              <a:rPr lang="en-US" b="1" dirty="0"/>
              <a:t>1L NS in 70kg w/ Na 105 -&gt; 107.5</a:t>
            </a:r>
          </a:p>
          <a:p>
            <a:pPr lvl="1"/>
            <a:r>
              <a:rPr lang="en-US" dirty="0"/>
              <a:t>Overcorrection </a:t>
            </a:r>
            <a:r>
              <a:rPr lang="en-US" b="1" dirty="0"/>
              <a:t>can only occur with brisk UOP (or over 1L of 3% /d in 70kg!)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877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C5359-F11B-1147-02F2-C2EC890E6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F541A-01CD-92D1-254C-820188EE2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71693" cy="4351338"/>
          </a:xfrm>
        </p:spPr>
        <p:txBody>
          <a:bodyPr/>
          <a:lstStyle/>
          <a:p>
            <a:r>
              <a:rPr lang="en-US" dirty="0"/>
              <a:t>Dx is psychogenic polydipsia. 15L/d. Na = 120.</a:t>
            </a:r>
          </a:p>
          <a:p>
            <a:r>
              <a:rPr lang="en-US" dirty="0"/>
              <a:t>Is ADH high or low? (urine </a:t>
            </a:r>
            <a:r>
              <a:rPr lang="en-US" dirty="0" err="1"/>
              <a:t>osm</a:t>
            </a:r>
            <a:r>
              <a:rPr lang="en-US" dirty="0"/>
              <a:t>) </a:t>
            </a:r>
          </a:p>
          <a:p>
            <a:r>
              <a:rPr lang="en-US" dirty="0"/>
              <a:t>UOP is high or low before we act?</a:t>
            </a:r>
          </a:p>
          <a:p>
            <a:r>
              <a:rPr lang="en-US" dirty="0"/>
              <a:t>What would happen if you gave NS?</a:t>
            </a:r>
          </a:p>
          <a:p>
            <a:pPr lvl="1"/>
            <a:r>
              <a:rPr lang="en-US" dirty="0"/>
              <a:t>UOP:         Serum Na: </a:t>
            </a:r>
          </a:p>
          <a:p>
            <a:r>
              <a:rPr lang="en-US" dirty="0"/>
              <a:t>What would happen if you gave DDAVP + NS/HS? </a:t>
            </a:r>
          </a:p>
          <a:p>
            <a:pPr lvl="1"/>
            <a:r>
              <a:rPr lang="en-US" dirty="0"/>
              <a:t>UOP:	Serum Na:  </a:t>
            </a:r>
          </a:p>
        </p:txBody>
      </p:sp>
      <p:pic>
        <p:nvPicPr>
          <p:cNvPr id="2050" name="Picture 2" descr="Gallon Big Water Bottle with Handle128Oz Water Bottle &amp;amp; Motivational  Time Marker | eBay">
            <a:extLst>
              <a:ext uri="{FF2B5EF4-FFF2-40B4-BE49-F238E27FC236}">
                <a16:creationId xmlns:a16="http://schemas.microsoft.com/office/drawing/2014/main" id="{4AE8C786-5CF3-4DFB-E2E9-6A744EAD5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090" y="83418"/>
            <a:ext cx="4442910" cy="44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s Homeostasis a Joke to You Shirt Shirts TopatoCo Unisex Small  ">
            <a:extLst>
              <a:ext uri="{FF2B5EF4-FFF2-40B4-BE49-F238E27FC236}">
                <a16:creationId xmlns:a16="http://schemas.microsoft.com/office/drawing/2014/main" id="{7E805C9D-85BC-686D-8334-9C90B87C1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471" y="4584878"/>
            <a:ext cx="2208727" cy="220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306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C5359-F11B-1147-02F2-C2EC890E6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F541A-01CD-92D1-254C-820188EE2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71693" cy="4351338"/>
          </a:xfrm>
        </p:spPr>
        <p:txBody>
          <a:bodyPr/>
          <a:lstStyle/>
          <a:p>
            <a:r>
              <a:rPr lang="en-US" dirty="0"/>
              <a:t>Profoundly dehydrated. Na = 120.</a:t>
            </a:r>
          </a:p>
          <a:p>
            <a:r>
              <a:rPr lang="en-US" dirty="0"/>
              <a:t>Is ADH high or low? (urine </a:t>
            </a:r>
            <a:r>
              <a:rPr lang="en-US" dirty="0" err="1"/>
              <a:t>osm</a:t>
            </a:r>
            <a:r>
              <a:rPr lang="en-US" dirty="0"/>
              <a:t>) </a:t>
            </a:r>
          </a:p>
          <a:p>
            <a:r>
              <a:rPr lang="en-US" dirty="0"/>
              <a:t>UOP is high or low before we act?</a:t>
            </a:r>
          </a:p>
          <a:p>
            <a:r>
              <a:rPr lang="en-US" dirty="0"/>
              <a:t>What would happen if you gave NS?</a:t>
            </a:r>
          </a:p>
          <a:p>
            <a:pPr lvl="1"/>
            <a:r>
              <a:rPr lang="en-US" dirty="0"/>
              <a:t>UOP:         Serum Na: </a:t>
            </a:r>
          </a:p>
          <a:p>
            <a:r>
              <a:rPr lang="en-US" dirty="0"/>
              <a:t>What would happen if you gave DDAVP + NS/HS? </a:t>
            </a:r>
          </a:p>
          <a:p>
            <a:pPr lvl="1"/>
            <a:r>
              <a:rPr lang="en-US" dirty="0"/>
              <a:t>UOP:	Serum Na:  </a:t>
            </a:r>
          </a:p>
        </p:txBody>
      </p:sp>
      <p:pic>
        <p:nvPicPr>
          <p:cNvPr id="2050" name="Picture 2" descr="Moon of Vega | Spaceballs: The Wiki | Fandom">
            <a:extLst>
              <a:ext uri="{FF2B5EF4-FFF2-40B4-BE49-F238E27FC236}">
                <a16:creationId xmlns:a16="http://schemas.microsoft.com/office/drawing/2014/main" id="{CC7B1177-5391-5ABB-227E-23B06BE85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981" y="2097458"/>
            <a:ext cx="5482107" cy="296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505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C5359-F11B-1147-02F2-C2EC890E6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F541A-01CD-92D1-254C-820188EE2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71693" cy="4351338"/>
          </a:xfrm>
        </p:spPr>
        <p:txBody>
          <a:bodyPr/>
          <a:lstStyle/>
          <a:p>
            <a:r>
              <a:rPr lang="en-US" dirty="0"/>
              <a:t>CHF and cardiorenal synd. Na = 120.</a:t>
            </a:r>
          </a:p>
          <a:p>
            <a:r>
              <a:rPr lang="en-US" dirty="0"/>
              <a:t>Is ADH high or low? (urine </a:t>
            </a:r>
            <a:r>
              <a:rPr lang="en-US" dirty="0" err="1"/>
              <a:t>osm</a:t>
            </a:r>
            <a:r>
              <a:rPr lang="en-US" dirty="0"/>
              <a:t>) </a:t>
            </a:r>
          </a:p>
          <a:p>
            <a:r>
              <a:rPr lang="en-US" dirty="0"/>
              <a:t>UOP is high or low before we act?</a:t>
            </a:r>
          </a:p>
          <a:p>
            <a:r>
              <a:rPr lang="en-US" dirty="0"/>
              <a:t>What would happen if you gave NS?</a:t>
            </a:r>
          </a:p>
          <a:p>
            <a:pPr lvl="1"/>
            <a:r>
              <a:rPr lang="en-US" dirty="0"/>
              <a:t>UOP:         Serum Na: </a:t>
            </a:r>
          </a:p>
          <a:p>
            <a:r>
              <a:rPr lang="en-US" dirty="0"/>
              <a:t>What would happen if you gave DDAVP + NS/HS? </a:t>
            </a:r>
          </a:p>
          <a:p>
            <a:pPr lvl="1"/>
            <a:r>
              <a:rPr lang="en-US" dirty="0"/>
              <a:t>UOP:	Serum Na:  </a:t>
            </a:r>
          </a:p>
        </p:txBody>
      </p:sp>
      <p:pic>
        <p:nvPicPr>
          <p:cNvPr id="1026" name="Picture 2" descr="r/TheWayWeWere - a person wearing a thick coat">
            <a:extLst>
              <a:ext uri="{FF2B5EF4-FFF2-40B4-BE49-F238E27FC236}">
                <a16:creationId xmlns:a16="http://schemas.microsoft.com/office/drawing/2014/main" id="{E1E9EC55-242B-7AB1-A023-87E8D0FDE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161" y="1532302"/>
            <a:ext cx="387289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he Michelin man logo came to be - Creative Review">
            <a:extLst>
              <a:ext uri="{FF2B5EF4-FFF2-40B4-BE49-F238E27FC236}">
                <a16:creationId xmlns:a16="http://schemas.microsoft.com/office/drawing/2014/main" id="{ACDB6FA0-5C7E-7671-52D7-906064495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856" y="696600"/>
            <a:ext cx="952545" cy="167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588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0F74-0962-3974-5E05-0C5C3C699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clamp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95E88C-4417-B4D5-5AD3-E4C0F73ECE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771495"/>
              </p:ext>
            </p:extLst>
          </p:nvPr>
        </p:nvGraphicFramePr>
        <p:xfrm>
          <a:off x="838200" y="1825625"/>
          <a:ext cx="10515600" cy="238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41797332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95626069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119897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When to Consider the Clamp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When it doesn’t matter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When not to clamp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0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Situations where ADH is off or going to turn off*: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Polydipsia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Tea and Toast / Beer Potomania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Hypovolemia or correctable ↓EABV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SIADH (makes no physiologic difference because they’re already ‘clamped’)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Hepatorenal (they’re clamped and it’ll be hard to fix)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Low GFR (won’t overcorrect anyway)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Cardiorenal (it will get in the way of decongesting)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801108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6F5244A-6A30-A516-9E84-598A1597EBA8}"/>
              </a:ext>
            </a:extLst>
          </p:cNvPr>
          <p:cNvSpPr txBox="1">
            <a:spLocks/>
          </p:cNvSpPr>
          <p:nvPr/>
        </p:nvSpPr>
        <p:spPr>
          <a:xfrm>
            <a:off x="838199" y="4747844"/>
            <a:ext cx="10894454" cy="2517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*2 options for when ADH is off:</a:t>
            </a:r>
          </a:p>
          <a:p>
            <a:pPr lvl="1"/>
            <a:r>
              <a:rPr lang="en-US" dirty="0"/>
              <a:t>Limit solute, give back D5W to match the urine output </a:t>
            </a:r>
          </a:p>
          <a:p>
            <a:pPr lvl="1"/>
            <a:r>
              <a:rPr lang="en-US" dirty="0"/>
              <a:t>Give ADH back</a:t>
            </a:r>
          </a:p>
        </p:txBody>
      </p:sp>
    </p:spTree>
    <p:extLst>
      <p:ext uri="{BB962C8B-B14F-4D97-AF65-F5344CB8AC3E}">
        <p14:creationId xmlns:p14="http://schemas.microsoft.com/office/powerpoint/2010/main" val="2044650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8ABD6-8A9D-2265-B65A-C9659FFF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paths when ADH turns off: </a:t>
            </a:r>
            <a:r>
              <a:rPr lang="en-US" b="1" dirty="0"/>
              <a:t>commit to one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342F77-D3D9-D919-C666-84D65D5BA0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973464"/>
              </p:ext>
            </p:extLst>
          </p:nvPr>
        </p:nvGraphicFramePr>
        <p:xfrm>
          <a:off x="838200" y="1542287"/>
          <a:ext cx="10515600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4801998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23523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Without DDAVP Clamp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With DDAVP Clamp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507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Very </a:t>
                      </a:r>
                      <a:r>
                        <a:rPr lang="en-US" dirty="0"/>
                        <a:t>strict control of solute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Absolutely needs monitoring of UOP (foley)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Purpose; assess needed reaction to kidney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If managing based on labs, always 4-6h behind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Control of solute is less important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Monitoring UOP is less critical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Purpose: ensure your intervention is 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524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May be appropriate for milder hyponatremia and lower potential for over-correction (low GFR, inability to fully suppress ADH)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More appropriate for severe hyponatremia without hypervolemia, high potential for over-correction (high GFR, ability to fully suppress ADH)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266212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6DF644-8CD9-1CA1-53DF-C7E1037230C6}"/>
              </a:ext>
            </a:extLst>
          </p:cNvPr>
          <p:cNvSpPr txBox="1">
            <a:spLocks/>
          </p:cNvSpPr>
          <p:nvPr/>
        </p:nvSpPr>
        <p:spPr>
          <a:xfrm>
            <a:off x="838200" y="4271323"/>
            <a:ext cx="10894454" cy="2517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Using a “reactive” DDAVP strategy (give DDAVP as needed for over-correction) retains the worst aspects of the standard management.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4B9CF3-FDAF-867A-109C-54F1ADD5C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276" y="5071013"/>
            <a:ext cx="5796566" cy="16550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71C4B8-E814-A097-9352-E461FA962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822" y="5358716"/>
            <a:ext cx="2554379" cy="1056170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3F7679FD-7BC5-DCAB-4483-AD6EFC340C79}"/>
              </a:ext>
            </a:extLst>
          </p:cNvPr>
          <p:cNvSpPr/>
          <p:nvPr/>
        </p:nvSpPr>
        <p:spPr>
          <a:xfrm>
            <a:off x="9684913" y="5269370"/>
            <a:ext cx="760929" cy="976883"/>
          </a:xfrm>
          <a:prstGeom prst="frame">
            <a:avLst>
              <a:gd name="adj1" fmla="val 6390"/>
            </a:avLst>
          </a:prstGeom>
          <a:solidFill>
            <a:srgbClr val="C00000">
              <a:alpha val="50081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1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9FDC9-702C-F19C-88EE-7630A67B2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DDAVP clamp: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98D11A-9841-65F2-84E4-70F6805DEA9A}"/>
              </a:ext>
            </a:extLst>
          </p:cNvPr>
          <p:cNvSpPr txBox="1">
            <a:spLocks/>
          </p:cNvSpPr>
          <p:nvPr/>
        </p:nvSpPr>
        <p:spPr>
          <a:xfrm>
            <a:off x="838200" y="2780170"/>
            <a:ext cx="6705600" cy="20064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</a:rPr>
              <a:t>DDAVP 2 mcg IV q8hr, continued until Na at target</a:t>
            </a:r>
          </a:p>
          <a:p>
            <a:pPr lvl="1" algn="ctr"/>
            <a:r>
              <a:rPr lang="en-US" dirty="0"/>
              <a:t>Give 3% Saline to increase</a:t>
            </a:r>
          </a:p>
          <a:p>
            <a:pPr lvl="1" algn="ctr"/>
            <a:r>
              <a:rPr lang="en-US" dirty="0"/>
              <a:t>Do nothing to keep unchanged</a:t>
            </a:r>
          </a:p>
          <a:p>
            <a:pPr lvl="1" algn="ctr"/>
            <a:r>
              <a:rPr lang="en-US" dirty="0"/>
              <a:t>Give D5w to decrease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E2DE7D4-3761-80AE-B047-B06B52D85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12" y="2298707"/>
            <a:ext cx="3810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818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F231-62B5-10F2-815C-F33B822DB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Hyponatremia Pitfalls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AE174-819B-AB56-2877-80EA8C61D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Fixating on the diagnosis, not the physiologic state</a:t>
            </a:r>
          </a:p>
          <a:p>
            <a:r>
              <a:rPr lang="en-US" dirty="0"/>
              <a:t>Using ”reactive” DDAVP</a:t>
            </a:r>
          </a:p>
          <a:p>
            <a:r>
              <a:rPr lang="en-US" dirty="0"/>
              <a:t>Not paying attention to the UOP to tell when ADH turned off</a:t>
            </a:r>
          </a:p>
          <a:p>
            <a:r>
              <a:rPr lang="en-US" dirty="0"/>
              <a:t>Not paying attention to their solute inputs (</a:t>
            </a:r>
            <a:r>
              <a:rPr lang="en-US" dirty="0" err="1"/>
              <a:t>esp</a:t>
            </a:r>
            <a:r>
              <a:rPr lang="en-US" dirty="0"/>
              <a:t> if not clamping).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F334163-18AA-5D0B-9ED0-0CE4D0F180D2}"/>
              </a:ext>
            </a:extLst>
          </p:cNvPr>
          <p:cNvSpPr/>
          <p:nvPr/>
        </p:nvSpPr>
        <p:spPr>
          <a:xfrm>
            <a:off x="3702566" y="4392125"/>
            <a:ext cx="4452079" cy="18759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/>
              <a:t>Plan:</a:t>
            </a:r>
          </a:p>
          <a:p>
            <a:pPr algn="ctr"/>
            <a:r>
              <a:rPr lang="en-US" sz="3600" dirty="0"/>
              <a:t>Step 1: Cause SIADH</a:t>
            </a:r>
          </a:p>
          <a:p>
            <a:pPr algn="ctr"/>
            <a:r>
              <a:rPr lang="en-US" sz="3600" dirty="0"/>
              <a:t>Step 2: Treat SIADH</a:t>
            </a:r>
          </a:p>
        </p:txBody>
      </p:sp>
    </p:spTree>
    <p:extLst>
      <p:ext uri="{BB962C8B-B14F-4D97-AF65-F5344CB8AC3E}">
        <p14:creationId xmlns:p14="http://schemas.microsoft.com/office/powerpoint/2010/main" val="3106015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A7F3B-431E-5524-C517-744F4BE79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6DA92-96DE-3D54-6799-C2AB639AB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the clamp helpful? </a:t>
            </a:r>
          </a:p>
          <a:p>
            <a:r>
              <a:rPr lang="en-US" dirty="0"/>
              <a:t>When should you clamp?</a:t>
            </a:r>
          </a:p>
          <a:p>
            <a:r>
              <a:rPr lang="en-US" dirty="0"/>
              <a:t>How should you clamp?</a:t>
            </a:r>
          </a:p>
          <a:p>
            <a:r>
              <a:rPr lang="en-US" dirty="0"/>
              <a:t>Does anything matter? </a:t>
            </a:r>
          </a:p>
          <a:p>
            <a:pPr lvl="1"/>
            <a:endParaRPr lang="en-US" dirty="0"/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CE41FCC3-A45D-0033-5EA6-4E72D589B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204" y="254000"/>
            <a:ext cx="63500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804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B63D6-36CC-3B0B-6914-3670C20AC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anything matter? 2 recent studies: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7C4B8-0546-2DE5-0E55-07C1D225E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6032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EHRs of 5 Toronto Hospitals</a:t>
            </a:r>
          </a:p>
          <a:p>
            <a:r>
              <a:rPr lang="en-US" dirty="0"/>
              <a:t>Inclusion: </a:t>
            </a:r>
            <a:r>
              <a:rPr lang="en-US" dirty="0" err="1"/>
              <a:t>Inpt</a:t>
            </a:r>
            <a:r>
              <a:rPr lang="en-US" dirty="0"/>
              <a:t>, 1</a:t>
            </a:r>
            <a:r>
              <a:rPr lang="en-US" baseline="30000" dirty="0"/>
              <a:t>st</a:t>
            </a:r>
            <a:r>
              <a:rPr lang="en-US" dirty="0"/>
              <a:t> Na &lt;130. 2010—2020. N=22858</a:t>
            </a:r>
          </a:p>
          <a:p>
            <a:r>
              <a:rPr lang="en-US" dirty="0"/>
              <a:t>Exposure: Na, </a:t>
            </a:r>
            <a:r>
              <a:rPr lang="en-US" dirty="0" err="1"/>
              <a:t>Comorbs</a:t>
            </a:r>
            <a:r>
              <a:rPr lang="en-US" dirty="0"/>
              <a:t>, Corr.</a:t>
            </a:r>
          </a:p>
          <a:p>
            <a:r>
              <a:rPr lang="en-US" dirty="0"/>
              <a:t>Outcome: ODS on imaging [flag then review] or ICD for ODS.</a:t>
            </a:r>
          </a:p>
          <a:p>
            <a:r>
              <a:rPr lang="en-US" dirty="0"/>
              <a:t>Results: Mean Na 125.            17.7% over-corrected</a:t>
            </a:r>
          </a:p>
          <a:p>
            <a:r>
              <a:rPr lang="en-US" dirty="0"/>
              <a:t>30% got CT, 6.6% got MRI </a:t>
            </a:r>
            <a:r>
              <a:rPr lang="en-US" dirty="0">
                <a:sym typeface="Wingdings" pitchFamily="2" charset="2"/>
              </a:rPr>
              <a:t> </a:t>
            </a:r>
            <a:endParaRPr lang="en-US" dirty="0"/>
          </a:p>
          <a:p>
            <a:r>
              <a:rPr lang="en-US" dirty="0"/>
              <a:t>Devastating &amp; Rare = Hard to study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8537A-10B0-8BF8-9BD9-0DB943C15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556" y="1309957"/>
            <a:ext cx="6027621" cy="24922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4EC791-B841-DD1C-54A2-8BD05C32F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790" y="3769181"/>
            <a:ext cx="5946386" cy="9578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4C7DB0-EC74-AB4F-D2D5-77F342E2F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2494" y="4779208"/>
            <a:ext cx="5772881" cy="18385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F413EC-CF32-9713-2F1B-0FCD4A7A4E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9791" y="5790038"/>
            <a:ext cx="5991896" cy="792316"/>
          </a:xfrm>
          <a:prstGeom prst="rect">
            <a:avLst/>
          </a:prstGeom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FEB5661A-EDE4-10F4-9243-499D3D6A077F}"/>
              </a:ext>
            </a:extLst>
          </p:cNvPr>
          <p:cNvSpPr/>
          <p:nvPr/>
        </p:nvSpPr>
        <p:spPr>
          <a:xfrm>
            <a:off x="9055983" y="3934881"/>
            <a:ext cx="760929" cy="976883"/>
          </a:xfrm>
          <a:prstGeom prst="frame">
            <a:avLst>
              <a:gd name="adj1" fmla="val 6390"/>
            </a:avLst>
          </a:prstGeom>
          <a:solidFill>
            <a:srgbClr val="C00000">
              <a:alpha val="50081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12566CF4-F641-8C8D-5F5C-1CD1E8CE2CD4}"/>
              </a:ext>
            </a:extLst>
          </p:cNvPr>
          <p:cNvSpPr/>
          <p:nvPr/>
        </p:nvSpPr>
        <p:spPr>
          <a:xfrm>
            <a:off x="1040778" y="4207550"/>
            <a:ext cx="3298747" cy="829399"/>
          </a:xfrm>
          <a:prstGeom prst="frame">
            <a:avLst>
              <a:gd name="adj1" fmla="val 6390"/>
            </a:avLst>
          </a:prstGeom>
          <a:solidFill>
            <a:srgbClr val="C00000">
              <a:alpha val="50081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96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B63D6-36CC-3B0B-6914-3670C20AC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anything matter? 2 recent studies: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C4C280-B72D-2A67-8E86-6E9BAC247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6467" y="1491147"/>
            <a:ext cx="5441967" cy="214702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56F0BD-539E-0C3B-3A7D-CE031FB8A9D0}"/>
              </a:ext>
            </a:extLst>
          </p:cNvPr>
          <p:cNvSpPr txBox="1">
            <a:spLocks/>
          </p:cNvSpPr>
          <p:nvPr/>
        </p:nvSpPr>
        <p:spPr>
          <a:xfrm>
            <a:off x="838200" y="3638173"/>
            <a:ext cx="5060324" cy="2854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EHRs of BWH+MGH 1993-2018</a:t>
            </a:r>
          </a:p>
          <a:p>
            <a:r>
              <a:rPr lang="en-US" dirty="0"/>
              <a:t>Inclusion: </a:t>
            </a:r>
            <a:r>
              <a:rPr lang="en-US" dirty="0" err="1"/>
              <a:t>Inpt</a:t>
            </a:r>
            <a:r>
              <a:rPr lang="en-US" dirty="0"/>
              <a:t>, 1</a:t>
            </a:r>
            <a:r>
              <a:rPr lang="en-US" baseline="30000" dirty="0"/>
              <a:t>st</a:t>
            </a:r>
            <a:r>
              <a:rPr lang="en-US" dirty="0"/>
              <a:t> Na &lt;120. N=3274</a:t>
            </a:r>
          </a:p>
          <a:p>
            <a:r>
              <a:rPr lang="en-US" dirty="0"/>
              <a:t>Exposure: Na, </a:t>
            </a:r>
            <a:r>
              <a:rPr lang="en-US" dirty="0" err="1"/>
              <a:t>Comorbs</a:t>
            </a:r>
            <a:r>
              <a:rPr lang="en-US" dirty="0"/>
              <a:t>, Corr.</a:t>
            </a:r>
          </a:p>
          <a:p>
            <a:r>
              <a:rPr lang="en-US" dirty="0"/>
              <a:t>Outcome: CPM (NLP of MRI report), </a:t>
            </a:r>
            <a:r>
              <a:rPr lang="en-US" strike="sngStrike" dirty="0"/>
              <a:t>LOS, Mortality</a:t>
            </a:r>
          </a:p>
          <a:p>
            <a:r>
              <a:rPr lang="en-US" dirty="0"/>
              <a:t>Results: Mean Na 116.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C7A2C8-2BF6-EC65-6A23-D1027BA26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50" y="1271831"/>
            <a:ext cx="4572000" cy="2857500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E2158D02-8388-F5A2-491F-2D70F9005312}"/>
              </a:ext>
            </a:extLst>
          </p:cNvPr>
          <p:cNvSpPr/>
          <p:nvPr/>
        </p:nvSpPr>
        <p:spPr>
          <a:xfrm>
            <a:off x="6793746" y="1723699"/>
            <a:ext cx="1466850" cy="322080"/>
          </a:xfrm>
          <a:prstGeom prst="frame">
            <a:avLst>
              <a:gd name="adj1" fmla="val 6390"/>
            </a:avLst>
          </a:prstGeom>
          <a:solidFill>
            <a:srgbClr val="C00000">
              <a:alpha val="50081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AD190C-7E89-318D-6FDD-E5535E98E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1214" y="4892928"/>
            <a:ext cx="4212632" cy="19960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CDCF81-4AC1-3E0D-1675-A3EE33A7DE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4022" y="4159900"/>
            <a:ext cx="5859606" cy="63391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244B505-7541-D7DB-B802-0AED09A372EB}"/>
              </a:ext>
            </a:extLst>
          </p:cNvPr>
          <p:cNvSpPr txBox="1">
            <a:spLocks/>
          </p:cNvSpPr>
          <p:nvPr/>
        </p:nvSpPr>
        <p:spPr>
          <a:xfrm>
            <a:off x="5336744" y="5171622"/>
            <a:ext cx="2190427" cy="14203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Where did correction → CPM come from? </a:t>
            </a:r>
          </a:p>
        </p:txBody>
      </p:sp>
    </p:spTree>
    <p:extLst>
      <p:ext uri="{BB962C8B-B14F-4D97-AF65-F5344CB8AC3E}">
        <p14:creationId xmlns:p14="http://schemas.microsoft.com/office/powerpoint/2010/main" val="2896955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E7B36-4DB8-EA1D-DAA9-A63072F00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Hyponatremia: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67042-CD88-FDBF-59B6-89418F848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It is possible we are entirely mistaken about the cause of CPM / ODS</a:t>
            </a:r>
          </a:p>
          <a:p>
            <a:r>
              <a:rPr lang="en-US" dirty="0"/>
              <a:t>We know very little for certain, other than it is rare.</a:t>
            </a:r>
          </a:p>
          <a:p>
            <a:r>
              <a:rPr lang="en-US" dirty="0"/>
              <a:t>Na &lt;120 mmol/L, rapid sodium correction, alcoholism, hypokalemia, female, liver transplant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Standard of care, for now, is slow correction. </a:t>
            </a:r>
          </a:p>
          <a:p>
            <a:r>
              <a:rPr lang="en-US" dirty="0"/>
              <a:t>Probably net positive consequence to abandon this if slow </a:t>
            </a:r>
            <a:r>
              <a:rPr lang="en-US" dirty="0" err="1"/>
              <a:t>corr</a:t>
            </a:r>
            <a:r>
              <a:rPr lang="en-US" dirty="0"/>
              <a:t> causing harm </a:t>
            </a:r>
          </a:p>
          <a:p>
            <a:endParaRPr lang="en-US" dirty="0"/>
          </a:p>
          <a:p>
            <a:r>
              <a:rPr lang="en-US" dirty="0"/>
              <a:t>Tools for residents: Serum </a:t>
            </a:r>
            <a:r>
              <a:rPr lang="en-US" dirty="0" err="1"/>
              <a:t>Osm</a:t>
            </a:r>
            <a:r>
              <a:rPr lang="en-US" dirty="0"/>
              <a:t>, Urine </a:t>
            </a:r>
            <a:r>
              <a:rPr lang="en-US" dirty="0" err="1"/>
              <a:t>Osm</a:t>
            </a:r>
            <a:r>
              <a:rPr lang="en-US" dirty="0"/>
              <a:t>, Urine Na </a:t>
            </a:r>
          </a:p>
          <a:p>
            <a:r>
              <a:rPr lang="en-US" dirty="0"/>
              <a:t>Tools for fellows: UOP, response to solutes, clinical circumstance, cycling the labs prn</a:t>
            </a:r>
          </a:p>
          <a:p>
            <a:endParaRPr lang="en-US" dirty="0"/>
          </a:p>
          <a:p>
            <a:r>
              <a:rPr lang="en-US" dirty="0"/>
              <a:t>Reactive management is OK if mild, limited GFR/ADH suppression, Hypervolemia</a:t>
            </a:r>
          </a:p>
          <a:p>
            <a:r>
              <a:rPr lang="en-US" dirty="0"/>
              <a:t>Otherwise, </a:t>
            </a:r>
            <a:r>
              <a:rPr lang="en-US" b="1" dirty="0"/>
              <a:t>commit to DDAVP + Hypertonic saline proactively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79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7837-79AB-363C-6EEB-07953BCDA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24364-730B-91F6-5D02-AF69D20F2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https://www.coreimpodcast.com/2021/02/10/5-pearls-on-hyponatremia-episode-1/</a:t>
            </a:r>
            <a:endParaRPr lang="en-US" dirty="0"/>
          </a:p>
          <a:p>
            <a:r>
              <a:rPr lang="en-US" dirty="0"/>
              <a:t>Desmopressin to Prevent Rapid Sodium Correction in Severe Hyponatremia: A Systematic Review: DOI: </a:t>
            </a:r>
            <a:r>
              <a:rPr lang="en-US" dirty="0">
                <a:hlinkClick r:id="rId4"/>
              </a:rPr>
              <a:t>10.1016/j.amjmed.2015.04.040</a:t>
            </a:r>
            <a:endParaRPr lang="en-US" dirty="0"/>
          </a:p>
          <a:p>
            <a:r>
              <a:rPr lang="en-US" dirty="0"/>
              <a:t>NEJM Evidence Articles: </a:t>
            </a:r>
          </a:p>
          <a:p>
            <a:pPr lvl="1"/>
            <a:r>
              <a:rPr lang="en-US" dirty="0"/>
              <a:t>McMillan et al. 2022 DOI: 10.1056/EVIDoa2200215</a:t>
            </a:r>
          </a:p>
          <a:p>
            <a:pPr lvl="1"/>
            <a:r>
              <a:rPr lang="en-US" dirty="0" err="1"/>
              <a:t>Seethapathy</a:t>
            </a:r>
            <a:r>
              <a:rPr lang="en-US" dirty="0"/>
              <a:t> et al. 2023 DOI: 10.1056/EVIDoa2300107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1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FB61D-2009-A968-4691-243E28728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ways to get hyponatremic: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7E7F284-1D78-580F-182B-1563D8AE3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819551"/>
              </p:ext>
            </p:extLst>
          </p:nvPr>
        </p:nvGraphicFramePr>
        <p:xfrm>
          <a:off x="1838817" y="2484075"/>
          <a:ext cx="8128000" cy="29413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8543339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8035545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Hyponatremia Schema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242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Homeostasis Overwhelmed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Anti-Diuretic Hormone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363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Appropriate response, but insufficient.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Kidney causes water retention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698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Too much free water to handle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Carbs, Fat, EtOH → CO2+H2O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Frail Kidneys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ADH (vasopressin) being used as an endogenous pressor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ADH inappropriately there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861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Low Urine </a:t>
                      </a:r>
                      <a:r>
                        <a:rPr lang="en-US" dirty="0" err="1"/>
                        <a:t>Osm</a:t>
                      </a:r>
                      <a:r>
                        <a:rPr lang="en-US" dirty="0"/>
                        <a:t> / spec </a:t>
                      </a:r>
                      <a:r>
                        <a:rPr lang="en-US" dirty="0" err="1"/>
                        <a:t>grav</a:t>
                      </a:r>
                      <a:endParaRPr lang="en-US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How low the urine </a:t>
                      </a:r>
                      <a:r>
                        <a:rPr lang="en-US" dirty="0" err="1"/>
                        <a:t>osm</a:t>
                      </a:r>
                      <a:r>
                        <a:rPr lang="en-US" dirty="0"/>
                        <a:t> &amp; UOP differentiates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High Urine </a:t>
                      </a:r>
                      <a:r>
                        <a:rPr lang="en-US" dirty="0" err="1"/>
                        <a:t>Osm</a:t>
                      </a:r>
                      <a:r>
                        <a:rPr lang="en-US" dirty="0"/>
                        <a:t> / spec </a:t>
                      </a:r>
                      <a:r>
                        <a:rPr lang="en-US" dirty="0" err="1"/>
                        <a:t>grav</a:t>
                      </a:r>
                      <a:endParaRPr lang="en-US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Urine Na differentiates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226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103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95B06-0225-5FBA-4EDC-9B2B9D55D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Homeostasis Overwhelmed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3BBD7-8805-60A3-2517-E466BEE7B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60 kg person with an average diet: </a:t>
            </a:r>
            <a:r>
              <a:rPr lang="en-US" b="1" dirty="0"/>
              <a:t>600 </a:t>
            </a:r>
            <a:r>
              <a:rPr lang="en-US" b="1" dirty="0" err="1"/>
              <a:t>mOsm</a:t>
            </a:r>
            <a:r>
              <a:rPr lang="en-US" b="1" dirty="0"/>
              <a:t>/d </a:t>
            </a:r>
            <a:r>
              <a:rPr lang="en-US" dirty="0"/>
              <a:t>solute. </a:t>
            </a:r>
          </a:p>
          <a:p>
            <a:r>
              <a:rPr lang="en-US" dirty="0"/>
              <a:t>Healthy individual: </a:t>
            </a:r>
          </a:p>
          <a:p>
            <a:pPr lvl="1"/>
            <a:r>
              <a:rPr lang="en-US" dirty="0"/>
              <a:t>max urine </a:t>
            </a:r>
            <a:r>
              <a:rPr lang="en-US" dirty="0" err="1"/>
              <a:t>osm</a:t>
            </a:r>
            <a:r>
              <a:rPr lang="en-US" dirty="0"/>
              <a:t> = 1200 </a:t>
            </a:r>
            <a:r>
              <a:rPr lang="en-US" dirty="0" err="1"/>
              <a:t>mOsm</a:t>
            </a:r>
            <a:r>
              <a:rPr lang="en-US" dirty="0"/>
              <a:t>/L → ____ L/d of urine?</a:t>
            </a:r>
          </a:p>
          <a:p>
            <a:pPr lvl="1"/>
            <a:r>
              <a:rPr lang="en-US" dirty="0"/>
              <a:t>min urine </a:t>
            </a:r>
            <a:r>
              <a:rPr lang="en-US" dirty="0" err="1"/>
              <a:t>osm</a:t>
            </a:r>
            <a:r>
              <a:rPr lang="en-US" dirty="0"/>
              <a:t> = 50 </a:t>
            </a:r>
            <a:r>
              <a:rPr lang="en-US" dirty="0" err="1"/>
              <a:t>mOsm</a:t>
            </a:r>
            <a:r>
              <a:rPr lang="en-US" dirty="0"/>
              <a:t>/L → ____ L/d of urine? 	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437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95B06-0225-5FBA-4EDC-9B2B9D55D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Homeostasis Overwhelmed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3BBD7-8805-60A3-2517-E466BEE7B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60 kg person with an average diet: </a:t>
            </a:r>
            <a:r>
              <a:rPr lang="en-US" b="1" dirty="0"/>
              <a:t>600 </a:t>
            </a:r>
            <a:r>
              <a:rPr lang="en-US" b="1" dirty="0" err="1"/>
              <a:t>mOsm</a:t>
            </a:r>
            <a:r>
              <a:rPr lang="en-US" b="1" dirty="0"/>
              <a:t>/d </a:t>
            </a:r>
            <a:r>
              <a:rPr lang="en-US" dirty="0"/>
              <a:t>solute. </a:t>
            </a:r>
          </a:p>
          <a:p>
            <a:r>
              <a:rPr lang="en-US" dirty="0"/>
              <a:t>Healthy individual: </a:t>
            </a:r>
          </a:p>
          <a:p>
            <a:pPr lvl="1"/>
            <a:r>
              <a:rPr lang="en-US" dirty="0"/>
              <a:t>max urine </a:t>
            </a:r>
            <a:r>
              <a:rPr lang="en-US" dirty="0" err="1"/>
              <a:t>osm</a:t>
            </a:r>
            <a:r>
              <a:rPr lang="en-US" dirty="0"/>
              <a:t> = 1200 </a:t>
            </a:r>
            <a:r>
              <a:rPr lang="en-US" dirty="0" err="1"/>
              <a:t>mOsm</a:t>
            </a:r>
            <a:r>
              <a:rPr lang="en-US" dirty="0"/>
              <a:t>/L → 0.5 L/d of urine (~= 50cc/</a:t>
            </a:r>
            <a:r>
              <a:rPr lang="en-US" dirty="0" err="1"/>
              <a:t>hr</a:t>
            </a:r>
            <a:r>
              <a:rPr lang="en-US" dirty="0"/>
              <a:t>, coincidence?)</a:t>
            </a:r>
          </a:p>
          <a:p>
            <a:pPr lvl="1"/>
            <a:r>
              <a:rPr lang="en-US" u="sng" dirty="0"/>
              <a:t>min urine </a:t>
            </a:r>
            <a:r>
              <a:rPr lang="en-US" u="sng" dirty="0" err="1"/>
              <a:t>osm</a:t>
            </a:r>
            <a:r>
              <a:rPr lang="en-US" u="sng" dirty="0"/>
              <a:t> = </a:t>
            </a:r>
            <a:r>
              <a:rPr lang="en-US" u="sng" dirty="0">
                <a:solidFill>
                  <a:srgbClr val="00B050"/>
                </a:solidFill>
              </a:rPr>
              <a:t>50</a:t>
            </a:r>
            <a:r>
              <a:rPr lang="en-US" u="sng" dirty="0"/>
              <a:t> </a:t>
            </a:r>
            <a:r>
              <a:rPr lang="en-US" u="sng" dirty="0" err="1"/>
              <a:t>mOsm</a:t>
            </a:r>
            <a:r>
              <a:rPr lang="en-US" u="sng" dirty="0"/>
              <a:t>/L → 12 L/d of urine? (~=500cc/</a:t>
            </a:r>
            <a:r>
              <a:rPr lang="en-US" u="sng" dirty="0" err="1"/>
              <a:t>hr</a:t>
            </a:r>
            <a:r>
              <a:rPr lang="en-US" u="sng" dirty="0"/>
              <a:t>)</a:t>
            </a:r>
          </a:p>
          <a:p>
            <a:pPr lvl="2"/>
            <a:r>
              <a:rPr lang="en-US" dirty="0"/>
              <a:t>more than 12L of daily intake? hyponatremia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the maximum intake if: </a:t>
            </a:r>
          </a:p>
          <a:p>
            <a:r>
              <a:rPr lang="en-US" dirty="0"/>
              <a:t>*Minimum urine </a:t>
            </a:r>
            <a:r>
              <a:rPr lang="en-US" dirty="0" err="1"/>
              <a:t>osm</a:t>
            </a:r>
            <a:r>
              <a:rPr lang="en-US" dirty="0"/>
              <a:t> increases to </a:t>
            </a:r>
            <a:r>
              <a:rPr lang="en-US" dirty="0">
                <a:solidFill>
                  <a:srgbClr val="FFC000"/>
                </a:solidFill>
              </a:rPr>
              <a:t>100</a:t>
            </a:r>
            <a:r>
              <a:rPr lang="en-US" dirty="0"/>
              <a:t>?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200</a:t>
            </a:r>
            <a:r>
              <a:rPr lang="en-US" dirty="0"/>
              <a:t>? </a:t>
            </a:r>
            <a:r>
              <a:rPr lang="en-US" dirty="0">
                <a:solidFill>
                  <a:srgbClr val="C00000"/>
                </a:solidFill>
              </a:rPr>
              <a:t>400</a:t>
            </a:r>
            <a:r>
              <a:rPr lang="en-US" dirty="0"/>
              <a:t>?</a:t>
            </a:r>
          </a:p>
          <a:p>
            <a:r>
              <a:rPr lang="en-US" dirty="0"/>
              <a:t>**Solute intake doubles? Solute intake halves? </a:t>
            </a:r>
          </a:p>
          <a:p>
            <a:r>
              <a:rPr lang="en-US" dirty="0"/>
              <a:t>Minimum urine </a:t>
            </a:r>
            <a:r>
              <a:rPr lang="en-US" dirty="0" err="1"/>
              <a:t>osm</a:t>
            </a:r>
            <a:r>
              <a:rPr lang="en-US" dirty="0"/>
              <a:t> increases to 100 &amp; 2x solute intake? 100 &amp; ½ solute?</a:t>
            </a:r>
          </a:p>
          <a:p>
            <a:r>
              <a:rPr lang="en-US" dirty="0"/>
              <a:t>GFR is too low to make 12L of urine? (AKI, CKD/Old age)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72312F-6A86-9D16-23D0-81F8D4E6C034}"/>
              </a:ext>
            </a:extLst>
          </p:cNvPr>
          <p:cNvSpPr txBox="1"/>
          <p:nvPr/>
        </p:nvSpPr>
        <p:spPr>
          <a:xfrm>
            <a:off x="8203841" y="5846544"/>
            <a:ext cx="367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*What happens when we give ADH</a:t>
            </a:r>
          </a:p>
          <a:p>
            <a:r>
              <a:rPr lang="en-US" dirty="0"/>
              <a:t>**What happens when in ICU (NS…)</a:t>
            </a:r>
          </a:p>
        </p:txBody>
      </p:sp>
    </p:spTree>
    <p:extLst>
      <p:ext uri="{BB962C8B-B14F-4D97-AF65-F5344CB8AC3E}">
        <p14:creationId xmlns:p14="http://schemas.microsoft.com/office/powerpoint/2010/main" val="3975055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EEDBA-F65C-B93D-33AB-76CC82EB3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Arginine Vasopressin = Anti Diuretic Hormone</a:t>
            </a:r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C7D173E2-E1B8-A7A3-96A6-60651AF5A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2" y="1543988"/>
            <a:ext cx="4729271" cy="45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">
            <a:extLst>
              <a:ext uri="{FF2B5EF4-FFF2-40B4-BE49-F238E27FC236}">
                <a16:creationId xmlns:a16="http://schemas.microsoft.com/office/drawing/2014/main" id="{CC311958-E29A-DFE7-48C0-645F81FF92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03" y="1586807"/>
            <a:ext cx="7260404" cy="378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273DB0-1A36-48E4-47A4-CB825AED27F8}"/>
              </a:ext>
            </a:extLst>
          </p:cNvPr>
          <p:cNvSpPr txBox="1"/>
          <p:nvPr/>
        </p:nvSpPr>
        <p:spPr>
          <a:xfrm>
            <a:off x="5291528" y="5606321"/>
            <a:ext cx="644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did we evolve a vasopressor to retain free water? </a:t>
            </a:r>
          </a:p>
        </p:txBody>
      </p:sp>
    </p:spTree>
    <p:extLst>
      <p:ext uri="{BB962C8B-B14F-4D97-AF65-F5344CB8AC3E}">
        <p14:creationId xmlns:p14="http://schemas.microsoft.com/office/powerpoint/2010/main" val="2070459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11EFD124-96BF-91E3-0543-18C8CB774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236" y="0"/>
            <a:ext cx="5862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D34942-15DB-EA5F-DD0C-A893BF284C12}"/>
              </a:ext>
            </a:extLst>
          </p:cNvPr>
          <p:cNvSpPr txBox="1"/>
          <p:nvPr/>
        </p:nvSpPr>
        <p:spPr>
          <a:xfrm>
            <a:off x="9870770" y="1210615"/>
            <a:ext cx="1754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Body using ADH as a Vasopressor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013D8E-282E-7180-502C-DAACCE0866AD}"/>
              </a:ext>
            </a:extLst>
          </p:cNvPr>
          <p:cNvSpPr txBox="1"/>
          <p:nvPr/>
        </p:nvSpPr>
        <p:spPr>
          <a:xfrm>
            <a:off x="9982433" y="3105834"/>
            <a:ext cx="1531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Inappropriate ADH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CC1D2C-AFA7-6545-9E22-D79319FFF42E}"/>
              </a:ext>
            </a:extLst>
          </p:cNvPr>
          <p:cNvSpPr txBox="1"/>
          <p:nvPr/>
        </p:nvSpPr>
        <p:spPr>
          <a:xfrm>
            <a:off x="6211116" y="2553235"/>
            <a:ext cx="1996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Kidneys trying, but overwhelmed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C77618-6BA5-50C4-EC4C-39C451817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7600"/>
            <a:ext cx="4081530" cy="4351338"/>
          </a:xfrm>
        </p:spPr>
        <p:txBody>
          <a:bodyPr>
            <a:normAutofit/>
          </a:bodyPr>
          <a:lstStyle/>
          <a:p>
            <a:r>
              <a:rPr lang="en-US" dirty="0"/>
              <a:t>Urine </a:t>
            </a:r>
            <a:r>
              <a:rPr lang="en-US" dirty="0" err="1"/>
              <a:t>Osm</a:t>
            </a:r>
            <a:r>
              <a:rPr lang="en-US" dirty="0"/>
              <a:t>, Urine Na describe a </a:t>
            </a:r>
            <a:r>
              <a:rPr lang="en-US" b="1" dirty="0"/>
              <a:t>physiologic state</a:t>
            </a:r>
            <a:r>
              <a:rPr lang="en-US" dirty="0"/>
              <a:t>, not a diagnosis. </a:t>
            </a:r>
          </a:p>
          <a:p>
            <a:r>
              <a:rPr lang="en-US" dirty="0"/>
              <a:t>Physiologic states change</a:t>
            </a:r>
          </a:p>
          <a:p>
            <a:pPr lvl="1"/>
            <a:r>
              <a:rPr lang="en-US" dirty="0"/>
              <a:t>Repeat labs if you need to</a:t>
            </a:r>
          </a:p>
        </p:txBody>
      </p:sp>
    </p:spTree>
    <p:extLst>
      <p:ext uri="{BB962C8B-B14F-4D97-AF65-F5344CB8AC3E}">
        <p14:creationId xmlns:p14="http://schemas.microsoft.com/office/powerpoint/2010/main" val="4204079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0EBF0-E1C4-B3E8-DF4E-47F26839A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when they get NS in the 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9E259-AAA3-71D8-6446-866DF7840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ADH is present, urine output will be low and urine will be concentrated. </a:t>
            </a:r>
          </a:p>
          <a:p>
            <a:pPr lvl="1"/>
            <a:r>
              <a:rPr lang="en-US" dirty="0"/>
              <a:t>Very little free water is excreted, serum Na won’t rise. </a:t>
            </a:r>
          </a:p>
          <a:p>
            <a:r>
              <a:rPr lang="en-US" dirty="0"/>
              <a:t>If ADH is absent, urine output will be high (if GFR is) and urine will be dilute. </a:t>
            </a:r>
          </a:p>
          <a:p>
            <a:pPr lvl="1"/>
            <a:r>
              <a:rPr lang="en-US" dirty="0"/>
              <a:t>Lots of dilute urine = serum sodium rises.</a:t>
            </a:r>
          </a:p>
          <a:p>
            <a:pPr lvl="1"/>
            <a:r>
              <a:rPr lang="en-US" dirty="0"/>
              <a:t>Unless using hypertonic, this is the ONLY way Na rapidly corrects.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C493E0-B535-EB25-D25D-BCA775550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466537"/>
              </p:ext>
            </p:extLst>
          </p:nvPr>
        </p:nvGraphicFramePr>
        <p:xfrm>
          <a:off x="540913" y="4889939"/>
          <a:ext cx="10812885" cy="183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4295">
                  <a:extLst>
                    <a:ext uri="{9D8B030D-6E8A-4147-A177-3AD203B41FA5}">
                      <a16:colId xmlns:a16="http://schemas.microsoft.com/office/drawing/2014/main" val="3931408918"/>
                    </a:ext>
                  </a:extLst>
                </a:gridCol>
                <a:gridCol w="3604295">
                  <a:extLst>
                    <a:ext uri="{9D8B030D-6E8A-4147-A177-3AD203B41FA5}">
                      <a16:colId xmlns:a16="http://schemas.microsoft.com/office/drawing/2014/main" val="3895279774"/>
                    </a:ext>
                  </a:extLst>
                </a:gridCol>
                <a:gridCol w="3604295">
                  <a:extLst>
                    <a:ext uri="{9D8B030D-6E8A-4147-A177-3AD203B41FA5}">
                      <a16:colId xmlns:a16="http://schemas.microsoft.com/office/drawing/2014/main" val="1886382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Homeostatic Overload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Inappropriate ADH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ADH as Vasopressor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56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GFR OK and kidneys work = very brisk UOP, rapid rise</a:t>
                      </a:r>
                    </a:p>
                    <a:p>
                      <a:r>
                        <a:rPr lang="en-US" dirty="0"/>
                        <a:t>[ADH was never present]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ADH present before and after = little UOP or raise in 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If body no longer needs ADH as pressor = turns off, brisk UOP and Na rise. </a:t>
                      </a:r>
                    </a:p>
                    <a:p>
                      <a:r>
                        <a:rPr lang="en-US" dirty="0"/>
                        <a:t>[</a:t>
                      </a:r>
                      <a:r>
                        <a:rPr lang="en-US" dirty="0" err="1"/>
                        <a:t>Cardiorenal+Hepatorenal</a:t>
                      </a:r>
                      <a:r>
                        <a:rPr lang="en-US" dirty="0"/>
                        <a:t> = ADH remains on]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278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231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7E8D9-1F98-856E-7741-F21D38B15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 the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ED9E6-68D5-AFB7-58D3-881EFC76F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7152" cy="4351338"/>
          </a:xfrm>
        </p:spPr>
        <p:txBody>
          <a:bodyPr/>
          <a:lstStyle/>
          <a:p>
            <a:r>
              <a:rPr lang="en-US" dirty="0"/>
              <a:t>A patient comes in with a Na of 120 and receives  1L of NS. What’s on the DDx if: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EEC6FB0-A12C-E4D7-F7D6-C336645E2ED9}"/>
              </a:ext>
            </a:extLst>
          </p:cNvPr>
          <p:cNvGraphicFramePr>
            <a:graphicFrameLocks noGrp="1"/>
          </p:cNvGraphicFramePr>
          <p:nvPr/>
        </p:nvGraphicFramePr>
        <p:xfrm>
          <a:off x="550928" y="3231529"/>
          <a:ext cx="10802872" cy="15627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0718">
                  <a:extLst>
                    <a:ext uri="{9D8B030D-6E8A-4147-A177-3AD203B41FA5}">
                      <a16:colId xmlns:a16="http://schemas.microsoft.com/office/drawing/2014/main" val="4238787890"/>
                    </a:ext>
                  </a:extLst>
                </a:gridCol>
                <a:gridCol w="2700718">
                  <a:extLst>
                    <a:ext uri="{9D8B030D-6E8A-4147-A177-3AD203B41FA5}">
                      <a16:colId xmlns:a16="http://schemas.microsoft.com/office/drawing/2014/main" val="3763104436"/>
                    </a:ext>
                  </a:extLst>
                </a:gridCol>
                <a:gridCol w="2700718">
                  <a:extLst>
                    <a:ext uri="{9D8B030D-6E8A-4147-A177-3AD203B41FA5}">
                      <a16:colId xmlns:a16="http://schemas.microsoft.com/office/drawing/2014/main" val="2714000618"/>
                    </a:ext>
                  </a:extLst>
                </a:gridCol>
                <a:gridCol w="2700718">
                  <a:extLst>
                    <a:ext uri="{9D8B030D-6E8A-4147-A177-3AD203B41FA5}">
                      <a16:colId xmlns:a16="http://schemas.microsoft.com/office/drawing/2014/main" val="3337730842"/>
                    </a:ext>
                  </a:extLst>
                </a:gridCol>
              </a:tblGrid>
              <a:tr h="781354">
                <a:tc>
                  <a:txBody>
                    <a:bodyPr/>
                    <a:lstStyle/>
                    <a:p>
                      <a:r>
                        <a:rPr lang="en-US" dirty="0"/>
                        <a:t>UOP 300/</a:t>
                      </a:r>
                      <a:r>
                        <a:rPr lang="en-US" dirty="0" err="1"/>
                        <a:t>hr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/>
                        <a:t>Na rockets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UOP 50/</a:t>
                      </a:r>
                      <a:r>
                        <a:rPr lang="en-US" dirty="0" err="1"/>
                        <a:t>hr</a:t>
                      </a:r>
                      <a:endParaRPr lang="en-US" dirty="0"/>
                    </a:p>
                    <a:p>
                      <a:r>
                        <a:rPr lang="en-US" dirty="0"/>
                        <a:t>Na jumps by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UOP 50/</a:t>
                      </a:r>
                      <a:r>
                        <a:rPr lang="en-US" dirty="0" err="1"/>
                        <a:t>hr</a:t>
                      </a:r>
                      <a:endParaRPr lang="en-US" dirty="0"/>
                    </a:p>
                    <a:p>
                      <a:r>
                        <a:rPr lang="en-US" dirty="0"/>
                        <a:t>Na doesn’t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UOP 50/</a:t>
                      </a:r>
                      <a:r>
                        <a:rPr lang="en-US" dirty="0" err="1"/>
                        <a:t>hr</a:t>
                      </a:r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/>
                        <a:t>Na drops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774741"/>
                  </a:ext>
                </a:extLst>
              </a:tr>
              <a:tr h="7813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3675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4A56CE3-6C4A-0AF3-D18A-DAE0203F9F9B}"/>
              </a:ext>
            </a:extLst>
          </p:cNvPr>
          <p:cNvSpPr txBox="1"/>
          <p:nvPr/>
        </p:nvSpPr>
        <p:spPr>
          <a:xfrm>
            <a:off x="7932313" y="497252"/>
            <a:ext cx="34214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Options: </a:t>
            </a:r>
          </a:p>
          <a:p>
            <a:r>
              <a:rPr lang="en-US" dirty="0"/>
              <a:t>Polydipsia</a:t>
            </a:r>
          </a:p>
          <a:p>
            <a:r>
              <a:rPr lang="en-US" dirty="0"/>
              <a:t>Tea &amp; Toast / Beer Potomania</a:t>
            </a:r>
          </a:p>
          <a:p>
            <a:r>
              <a:rPr lang="en-US" dirty="0"/>
              <a:t>Kidneys that don’t work good</a:t>
            </a:r>
          </a:p>
          <a:p>
            <a:r>
              <a:rPr lang="en-US" dirty="0"/>
              <a:t>Cardiorenal</a:t>
            </a:r>
          </a:p>
          <a:p>
            <a:r>
              <a:rPr lang="en-US" dirty="0"/>
              <a:t>Hepatorenal </a:t>
            </a:r>
          </a:p>
          <a:p>
            <a:r>
              <a:rPr lang="en-US" dirty="0"/>
              <a:t>Hypovolemia </a:t>
            </a:r>
          </a:p>
          <a:p>
            <a:r>
              <a:rPr lang="en-US" dirty="0"/>
              <a:t>SIADH</a:t>
            </a:r>
          </a:p>
        </p:txBody>
      </p:sp>
    </p:spTree>
    <p:extLst>
      <p:ext uri="{BB962C8B-B14F-4D97-AF65-F5344CB8AC3E}">
        <p14:creationId xmlns:p14="http://schemas.microsoft.com/office/powerpoint/2010/main" val="1972125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5527</TotalTime>
  <Words>2273</Words>
  <Application>Microsoft Macintosh PowerPoint</Application>
  <PresentationFormat>Widescreen</PresentationFormat>
  <Paragraphs>299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Helvetica Neue</vt:lpstr>
      <vt:lpstr>Wingdings</vt:lpstr>
      <vt:lpstr>Office Theme</vt:lpstr>
      <vt:lpstr>Hyponatremia 501:  DDAVP CLAMP</vt:lpstr>
      <vt:lpstr>Roadmap</vt:lpstr>
      <vt:lpstr>Two ways to get hyponatremic:</vt:lpstr>
      <vt:lpstr>Homeostasis Overwhelmed</vt:lpstr>
      <vt:lpstr>Homeostasis Overwhelmed</vt:lpstr>
      <vt:lpstr>Arginine Vasopressin = Anti Diuretic Hormone</vt:lpstr>
      <vt:lpstr>PowerPoint Presentation</vt:lpstr>
      <vt:lpstr>What happens when they get NS in the ED?</vt:lpstr>
      <vt:lpstr>Flip the Script</vt:lpstr>
      <vt:lpstr>Flip the Script</vt:lpstr>
      <vt:lpstr>Revisiting SIADH treatment </vt:lpstr>
      <vt:lpstr>Giving DDAVP (ADH) </vt:lpstr>
      <vt:lpstr>Case 1: </vt:lpstr>
      <vt:lpstr>Case 2: </vt:lpstr>
      <vt:lpstr>Case 3: </vt:lpstr>
      <vt:lpstr>When to clamp</vt:lpstr>
      <vt:lpstr>2 paths when ADH turns off: commit to one</vt:lpstr>
      <vt:lpstr>How to DDAVP clamp: </vt:lpstr>
      <vt:lpstr>Hyponatremia Pitfalls</vt:lpstr>
      <vt:lpstr>Does anything matter? 2 recent studies: </vt:lpstr>
      <vt:lpstr>Does anything matter? 2 recent studies: </vt:lpstr>
      <vt:lpstr>Hyponatremia: summary</vt:lpstr>
      <vt:lpstr>Key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Disturbances in Water and Sodium for the Pulm Fellow</dc:title>
  <dc:creator>BRIAN LOCKE</dc:creator>
  <cp:lastModifiedBy>Brian Locke</cp:lastModifiedBy>
  <cp:revision>21</cp:revision>
  <dcterms:created xsi:type="dcterms:W3CDTF">2022-07-12T12:32:44Z</dcterms:created>
  <dcterms:modified xsi:type="dcterms:W3CDTF">2024-08-28T14:55:02Z</dcterms:modified>
</cp:coreProperties>
</file>